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2146bab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2146bab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2146ba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2146bab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2146bab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2146bab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2146b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2146ba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2146bab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2146bab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2146bab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2146bab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2146bab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2146bab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2146bab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c2146bab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2146bab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2146bab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bikenyc.com/system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eveloper.ub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49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Lionbase Technical Case Study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Comparing Citi Bike usage with Uber ride data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37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Joheen Chakraborty (jc5110)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github.com/joheenc/Lionbase-Case-Study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Please use Presentation Mode to go through the slide deck!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steps/ideas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-With more time-series data, model can be used to determine when certain Citi Bike stations should be restocked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 Recurrent Neural Network would be particularly good for this (but would need many more points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-Hyper-parameter optimization to increase model performance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-More independent variables (though you’d have to get creative with quantifying)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2319600" y="4268900"/>
            <a:ext cx="4504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 for listening!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2925" y="134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used, Assumptions made, &amp; End goal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756600"/>
            <a:ext cx="8520600" cy="3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Data:</a:t>
            </a:r>
            <a:endParaRPr sz="1200" u="sng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/>
              <a:t>Citi Bike NYC open data, April-Sept 2014</a:t>
            </a:r>
            <a:endParaRPr sz="1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 location (lat, lon) and time (month, day, hour, minute) for 5,359,995 Citi Bike trips</a:t>
            </a:r>
            <a:endParaRPr sz="1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https://www.citibikenyc.com/system-data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/>
              <a:t>Uber NYC open data, April-Sept 2014</a:t>
            </a:r>
            <a:endParaRPr sz="1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 location (lat, lon) and time (month, day, hour, minute) for 3,092,682 Uber trips</a:t>
            </a:r>
            <a:endParaRPr sz="1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https://www.developer.uber.com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Assumptions: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/>
              <a:t>There may be some correlation </a:t>
            </a:r>
            <a:r>
              <a:rPr lang="en" sz="1200" u="sng"/>
              <a:t>between</a:t>
            </a:r>
            <a:r>
              <a:rPr lang="en" sz="1200"/>
              <a:t> Uber &amp; Citi Bike trip patterns (strongly justified later)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/>
              <a:t>There may be some time-series trends </a:t>
            </a:r>
            <a:r>
              <a:rPr lang="en" sz="1200" u="sng"/>
              <a:t>within</a:t>
            </a:r>
            <a:r>
              <a:rPr lang="en" sz="1200"/>
              <a:t> Uber data &amp; Citi Bike data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 sz="1200"/>
              <a:t>Pretend we’re in 2014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Goal (business-oriented):</a:t>
            </a:r>
            <a:endParaRPr sz="1200" u="sng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Use correlation between Citi Bike &amp; Uber trip data to find </a:t>
            </a:r>
            <a:r>
              <a:rPr lang="en" sz="1200" b="1"/>
              <a:t>optimal locations</a:t>
            </a:r>
            <a:r>
              <a:rPr lang="en" sz="1200"/>
              <a:t> for new Citi Bike stations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44775" y="70750"/>
            <a:ext cx="6228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Divided NYC into 100m x 100m bins to create 2D Histograms of...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99950" y="5462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ride requests (start locations), n=3,092,682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539900" y="546250"/>
            <a:ext cx="4604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 Bike trip stations (start locations), n=5,359,995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/>
        <p:spPr>
          <a:xfrm>
            <a:off x="345625" y="865400"/>
            <a:ext cx="40005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975" y="928900"/>
            <a:ext cx="40481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734275" y="34276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-discrete bins (have to start from a Citi station)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99950" y="3427625"/>
            <a:ext cx="4374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-continuous distribution (can call an Uber from anywhere)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950" y="928900"/>
            <a:ext cx="4374000" cy="31178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82225" y="4200650"/>
            <a:ext cx="8353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Uber &amp; Citi data show the </a:t>
            </a:r>
            <a:r>
              <a:rPr lang="en" b="1"/>
              <a:t>most common start location for trips </a:t>
            </a:r>
            <a:r>
              <a:rPr lang="en"/>
              <a:t>is right outside Penn Station (which makes sense--that’s good!)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EDE0BD-B062-407B-A3E4-86563410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0" y="895211"/>
            <a:ext cx="40005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74" y="865893"/>
            <a:ext cx="4428626" cy="313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539938" y="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Histogram values for Uber vs. Citi</a:t>
            </a:r>
            <a:endParaRPr u="sng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13" y="564700"/>
            <a:ext cx="4143374" cy="4014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/>
          <p:nvPr/>
        </p:nvCxnSpPr>
        <p:spPr>
          <a:xfrm rot="10800000" flipH="1">
            <a:off x="5312825" y="444650"/>
            <a:ext cx="170040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6"/>
          <p:cNvCxnSpPr/>
          <p:nvPr/>
        </p:nvCxnSpPr>
        <p:spPr>
          <a:xfrm rot="10800000" flipH="1">
            <a:off x="6357050" y="451475"/>
            <a:ext cx="649200" cy="83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6"/>
          <p:cNvSpPr txBox="1"/>
          <p:nvPr/>
        </p:nvSpPr>
        <p:spPr>
          <a:xfrm>
            <a:off x="7013225" y="183425"/>
            <a:ext cx="2166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directly outside Penn Station (as we saw before)</a:t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 flipH="1">
            <a:off x="2003650" y="1887800"/>
            <a:ext cx="987900" cy="17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6"/>
          <p:cNvCxnSpPr/>
          <p:nvPr/>
        </p:nvCxnSpPr>
        <p:spPr>
          <a:xfrm flipH="1">
            <a:off x="2017775" y="2106525"/>
            <a:ext cx="987900" cy="155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/>
          <p:cNvCxnSpPr/>
          <p:nvPr/>
        </p:nvCxnSpPr>
        <p:spPr>
          <a:xfrm>
            <a:off x="2010825" y="3683000"/>
            <a:ext cx="1989600" cy="3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507900" y="3450150"/>
            <a:ext cx="14958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next to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Brooklyn Bridge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25" y="105825"/>
            <a:ext cx="2530525" cy="21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500" y="2399755"/>
            <a:ext cx="2786950" cy="25747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84650" y="4500550"/>
            <a:ext cx="54399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Strong positive correlation</a:t>
            </a:r>
            <a:r>
              <a:rPr lang="en"/>
              <a:t> -- this is VERY useful, as it allows us to make predictions given only one piece of info!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691950" y="705550"/>
            <a:ext cx="1770900" cy="17145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691950" y="2448275"/>
            <a:ext cx="1770900" cy="1714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885750" y="2448275"/>
            <a:ext cx="1770900" cy="1714500"/>
          </a:xfrm>
          <a:prstGeom prst="rect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885750" y="705550"/>
            <a:ext cx="1770900" cy="17145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992050" y="1039500"/>
            <a:ext cx="1831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NYC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(Lots of Manhattan)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0" y="33090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Neither is popular because…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-Subway?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-Walking attraction?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-No man’s land?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(Brooklyn is overrepresented)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253350" y="5647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use Citi Bike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significantly more than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(Parks are overrepresented)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6728350" y="3450150"/>
            <a:ext cx="25305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use Uber significantly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Citi Bike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(Downtown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overrepresented, esp.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 &amp; New School areas)</a:t>
            </a:r>
            <a:endParaRPr/>
          </a:p>
        </p:txBody>
      </p:sp>
      <p:cxnSp>
        <p:nvCxnSpPr>
          <p:cNvPr id="100" name="Google Shape;100;p16"/>
          <p:cNvCxnSpPr>
            <a:stCxn id="98" idx="2"/>
            <a:endCxn id="95" idx="1"/>
          </p:cNvCxnSpPr>
          <p:nvPr/>
        </p:nvCxnSpPr>
        <p:spPr>
          <a:xfrm>
            <a:off x="2285400" y="1038700"/>
            <a:ext cx="600300" cy="52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 rot="10800000" flipH="1">
            <a:off x="2003775" y="3309075"/>
            <a:ext cx="882000" cy="5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>
            <a:stCxn id="92" idx="3"/>
          </p:cNvCxnSpPr>
          <p:nvPr/>
        </p:nvCxnSpPr>
        <p:spPr>
          <a:xfrm rot="10800000" flipH="1">
            <a:off x="6462850" y="1284100"/>
            <a:ext cx="529200" cy="2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6462850" y="3305525"/>
            <a:ext cx="741000" cy="2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675" y="1906425"/>
            <a:ext cx="5580949" cy="31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296850"/>
            <a:ext cx="86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do better - Decision Trees &amp; Random Forests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923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-Decision Tree: like a (complicated) piecewise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-perfect for multivariate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-now the independent variables are </a:t>
            </a:r>
            <a:r>
              <a:rPr lang="en" b="1"/>
              <a:t>Latitude,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Longitude, and Uber request frequency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-Random Forest: just 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decision trees that “vote” on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answer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-Classification vs. Regression;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want </a:t>
            </a:r>
            <a:r>
              <a:rPr lang="en" b="1"/>
              <a:t>regression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93650" y="42850"/>
            <a:ext cx="45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optimal locations: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200" y="1203575"/>
            <a:ext cx="3148799" cy="30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98" y="1203575"/>
            <a:ext cx="3148799" cy="306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5263450" y="1404050"/>
            <a:ext cx="903000" cy="2596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992025" y="1404050"/>
            <a:ext cx="903000" cy="2596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895025" y="4519550"/>
            <a:ext cx="5101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suspicious predictions in this region can be explained by the scarcity of points there in our original graph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2585825" y="729575"/>
            <a:ext cx="4900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pretty reasonable! We’re interested in these points:</a:t>
            </a:r>
            <a:endParaRPr/>
          </a:p>
        </p:txBody>
      </p:sp>
      <p:cxnSp>
        <p:nvCxnSpPr>
          <p:cNvPr id="122" name="Google Shape;122;p18"/>
          <p:cNvCxnSpPr>
            <a:stCxn id="119" idx="2"/>
            <a:endCxn id="120" idx="0"/>
          </p:cNvCxnSpPr>
          <p:nvPr/>
        </p:nvCxnSpPr>
        <p:spPr>
          <a:xfrm>
            <a:off x="1443525" y="4000550"/>
            <a:ext cx="3002100" cy="51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>
            <a:stCxn id="118" idx="2"/>
            <a:endCxn id="120" idx="0"/>
          </p:cNvCxnSpPr>
          <p:nvPr/>
        </p:nvCxnSpPr>
        <p:spPr>
          <a:xfrm flipH="1">
            <a:off x="4445650" y="4000550"/>
            <a:ext cx="1269300" cy="51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8"/>
          <p:cNvSpPr/>
          <p:nvPr/>
        </p:nvSpPr>
        <p:spPr>
          <a:xfrm>
            <a:off x="6484050" y="1270000"/>
            <a:ext cx="1601700" cy="3315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8"/>
          <p:cNvCxnSpPr>
            <a:endCxn id="124" idx="0"/>
          </p:cNvCxnSpPr>
          <p:nvPr/>
        </p:nvCxnSpPr>
        <p:spPr>
          <a:xfrm>
            <a:off x="6618000" y="1079500"/>
            <a:ext cx="6669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4175850"/>
            <a:ext cx="85206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-Seems parks are a common theme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-Strangely enough, so are colleges. But we saw the opposite earlier...</a:t>
            </a:r>
            <a:endParaRPr dirty="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0" y="1195625"/>
            <a:ext cx="2934904" cy="296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421" y="1188800"/>
            <a:ext cx="2934904" cy="298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058" y="1195625"/>
            <a:ext cx="2955157" cy="29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 score for the Decision Tree model = 68.3%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R^2 score for the Random Forest model = 78.4%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5" y="1558525"/>
            <a:ext cx="8643049" cy="10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5" y="3112550"/>
            <a:ext cx="8752887" cy="10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539950" y="43925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But we can still do better...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0" y="8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data in a time series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3725"/>
            <a:ext cx="5265325" cy="288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332" y="0"/>
            <a:ext cx="13545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6069" y="0"/>
            <a:ext cx="13903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 rot="-5400000">
            <a:off x="4740175" y="2239450"/>
            <a:ext cx="1524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Timesteps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6726300" y="2239450"/>
            <a:ext cx="1524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 Timesteps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90075" y="3755100"/>
            <a:ext cx="49671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-Because there is data from April to September, there are enough repetitions to consider patterns over the course of a day (but not really weeks, certainly not months or years)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-Uber and Citi data do not have the same time evolutions, so maybe model accuracy can be improved by examining time of day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82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model performance &amp; new predictions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2" y="1763203"/>
            <a:ext cx="9144000" cy="93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112" y="2663303"/>
            <a:ext cx="9144001" cy="9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112" y="849620"/>
            <a:ext cx="9144000" cy="91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3" y="3602531"/>
            <a:ext cx="9144001" cy="92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100" y="914449"/>
            <a:ext cx="4355150" cy="27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2550" y="900576"/>
            <a:ext cx="4355151" cy="28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578550" y="4199250"/>
            <a:ext cx="7958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from 18:00-23:59 Citi Bikes are more popular downtown (left), but from 0:00-5:59 they’re more popular uptown (right)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Microsoft Office PowerPoint</Application>
  <PresentationFormat>On-screen Show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Lionbase Technical Case Study Comparing Citi Bike usage with Uber ride data</vt:lpstr>
      <vt:lpstr>Data used, Assumptions made, &amp; End goal</vt:lpstr>
      <vt:lpstr>PowerPoint Presentation</vt:lpstr>
      <vt:lpstr>PowerPoint Presentation</vt:lpstr>
      <vt:lpstr>We can do better - Decision Trees &amp; Random Forests</vt:lpstr>
      <vt:lpstr>Predicted optimal locations:</vt:lpstr>
      <vt:lpstr>Model performance</vt:lpstr>
      <vt:lpstr>Considering data in a time series</vt:lpstr>
      <vt:lpstr>Improved model performance &amp; new predictions</vt:lpstr>
      <vt:lpstr>Next steps/ideas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Lionbase Technical Case Study Comparing Citi Bike usage with Uber ride data</dc:title>
  <cp:lastModifiedBy>Joheen Chakraborty</cp:lastModifiedBy>
  <cp:revision>1</cp:revision>
  <dcterms:modified xsi:type="dcterms:W3CDTF">2019-12-07T22:10:33Z</dcterms:modified>
</cp:coreProperties>
</file>